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28"/>
  </p:notesMasterIdLst>
  <p:sldIdLst>
    <p:sldId id="257"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0A64D-9796-4555-A391-0AA43836D54A}" type="datetimeFigureOut">
              <a:rPr lang="en-IN" smtClean="0"/>
              <a:t>27/10/2020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0E774-7CFA-40A5-981B-79A88250295A}" type="slidenum">
              <a:rPr lang="en-IN" smtClean="0"/>
              <a:t>‹#›</a:t>
            </a:fld>
            <a:endParaRPr lang="en-IN"/>
          </a:p>
        </p:txBody>
      </p:sp>
    </p:spTree>
    <p:extLst>
      <p:ext uri="{BB962C8B-B14F-4D97-AF65-F5344CB8AC3E}">
        <p14:creationId xmlns:p14="http://schemas.microsoft.com/office/powerpoint/2010/main" val="2854432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10/27/2020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10/27/2020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10/27/2020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10/27/2020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10/27/2020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Introduction to Data Science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Analytics Vidhya</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C2523-E427-44C4-81DB-9F9CF9254C70}"/>
              </a:ext>
            </a:extLst>
          </p:cNvPr>
          <p:cNvSpPr/>
          <p:nvPr/>
        </p:nvSpPr>
        <p:spPr>
          <a:xfrm>
            <a:off x="4017546" y="517099"/>
            <a:ext cx="415690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Predictive Modeling</a:t>
            </a:r>
          </a:p>
        </p:txBody>
      </p:sp>
      <p:pic>
        <p:nvPicPr>
          <p:cNvPr id="4" name="Picture 3" descr="Graphical user interface, text, application&#10;&#10;Description automatically generated">
            <a:extLst>
              <a:ext uri="{FF2B5EF4-FFF2-40B4-BE49-F238E27FC236}">
                <a16:creationId xmlns:a16="http://schemas.microsoft.com/office/drawing/2014/main" id="{4F49CE8B-DD38-464D-8A41-048DFB693BD1}"/>
              </a:ext>
            </a:extLst>
          </p:cNvPr>
          <p:cNvPicPr>
            <a:picLocks noChangeAspect="1"/>
          </p:cNvPicPr>
          <p:nvPr/>
        </p:nvPicPr>
        <p:blipFill rotWithShape="1">
          <a:blip r:embed="rId2"/>
          <a:srcRect l="31094" t="45000" r="5078" b="43333"/>
          <a:stretch/>
        </p:blipFill>
        <p:spPr>
          <a:xfrm>
            <a:off x="2066926" y="1200149"/>
            <a:ext cx="8477250" cy="78149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C142327-C143-4115-AD28-7CBA6D372748}"/>
              </a:ext>
            </a:extLst>
          </p:cNvPr>
          <p:cNvPicPr>
            <a:picLocks noChangeAspect="1"/>
          </p:cNvPicPr>
          <p:nvPr/>
        </p:nvPicPr>
        <p:blipFill rotWithShape="1">
          <a:blip r:embed="rId3"/>
          <a:srcRect l="28125" t="19027" r="2344" b="15278"/>
          <a:stretch/>
        </p:blipFill>
        <p:spPr>
          <a:xfrm>
            <a:off x="2066926" y="2079917"/>
            <a:ext cx="8477250" cy="4505326"/>
          </a:xfrm>
          <a:prstGeom prst="rect">
            <a:avLst/>
          </a:prstGeom>
        </p:spPr>
      </p:pic>
    </p:spTree>
    <p:extLst>
      <p:ext uri="{BB962C8B-B14F-4D97-AF65-F5344CB8AC3E}">
        <p14:creationId xmlns:p14="http://schemas.microsoft.com/office/powerpoint/2010/main" val="49332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A59722D-AAAB-4C9F-9E2C-8C40B262E0DD}"/>
              </a:ext>
            </a:extLst>
          </p:cNvPr>
          <p:cNvPicPr>
            <a:picLocks noChangeAspect="1"/>
          </p:cNvPicPr>
          <p:nvPr/>
        </p:nvPicPr>
        <p:blipFill rotWithShape="1">
          <a:blip r:embed="rId2"/>
          <a:srcRect l="28223" t="31111" r="6839" b="20833"/>
          <a:stretch/>
        </p:blipFill>
        <p:spPr>
          <a:xfrm>
            <a:off x="381001" y="381000"/>
            <a:ext cx="7022652" cy="258545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6025BCA-D2F5-4BB7-93B5-E0D6DABA8AA5}"/>
              </a:ext>
            </a:extLst>
          </p:cNvPr>
          <p:cNvPicPr>
            <a:picLocks noChangeAspect="1"/>
          </p:cNvPicPr>
          <p:nvPr/>
        </p:nvPicPr>
        <p:blipFill rotWithShape="1">
          <a:blip r:embed="rId3"/>
          <a:srcRect l="42813" t="35000" r="1406" b="25139"/>
          <a:stretch/>
        </p:blipFill>
        <p:spPr>
          <a:xfrm>
            <a:off x="381001" y="2966450"/>
            <a:ext cx="7092982" cy="3630200"/>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4C6C5BA1-C5E7-4734-B395-40AF1C6BF41A}"/>
              </a:ext>
            </a:extLst>
          </p:cNvPr>
          <p:cNvPicPr>
            <a:picLocks noChangeAspect="1"/>
          </p:cNvPicPr>
          <p:nvPr/>
        </p:nvPicPr>
        <p:blipFill rotWithShape="1">
          <a:blip r:embed="rId4"/>
          <a:srcRect l="47422" t="65834" r="4610" b="24999"/>
          <a:stretch/>
        </p:blipFill>
        <p:spPr>
          <a:xfrm>
            <a:off x="7019925" y="5885267"/>
            <a:ext cx="4974776" cy="711383"/>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CE5A27B9-7A33-4F59-8CEC-0AC5EFFE772E}"/>
              </a:ext>
            </a:extLst>
          </p:cNvPr>
          <p:cNvPicPr>
            <a:picLocks noChangeAspect="1"/>
          </p:cNvPicPr>
          <p:nvPr/>
        </p:nvPicPr>
        <p:blipFill rotWithShape="1">
          <a:blip r:embed="rId5"/>
          <a:srcRect l="48125" t="32222" r="12265" b="24861"/>
          <a:stretch/>
        </p:blipFill>
        <p:spPr>
          <a:xfrm>
            <a:off x="7362825" y="395017"/>
            <a:ext cx="4752975" cy="3496534"/>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9A629432-BD57-4759-BAB2-6B06A9268880}"/>
              </a:ext>
            </a:extLst>
          </p:cNvPr>
          <p:cNvPicPr>
            <a:picLocks noChangeAspect="1"/>
          </p:cNvPicPr>
          <p:nvPr/>
        </p:nvPicPr>
        <p:blipFill rotWithShape="1">
          <a:blip r:embed="rId6"/>
          <a:srcRect l="47343" t="50000" r="5157" b="37361"/>
          <a:stretch/>
        </p:blipFill>
        <p:spPr>
          <a:xfrm>
            <a:off x="7473983" y="4243859"/>
            <a:ext cx="4752976" cy="711383"/>
          </a:xfrm>
          <a:prstGeom prst="rect">
            <a:avLst/>
          </a:prstGeom>
        </p:spPr>
      </p:pic>
    </p:spTree>
    <p:extLst>
      <p:ext uri="{BB962C8B-B14F-4D97-AF65-F5344CB8AC3E}">
        <p14:creationId xmlns:p14="http://schemas.microsoft.com/office/powerpoint/2010/main" val="4123310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D4D8DD92-8AD4-4387-9493-1FA6A0439BA0}"/>
              </a:ext>
            </a:extLst>
          </p:cNvPr>
          <p:cNvPicPr>
            <a:picLocks noChangeAspect="1"/>
          </p:cNvPicPr>
          <p:nvPr/>
        </p:nvPicPr>
        <p:blipFill rotWithShape="1">
          <a:blip r:embed="rId2"/>
          <a:srcRect l="34921" t="43055" r="9531" b="37639"/>
          <a:stretch/>
        </p:blipFill>
        <p:spPr>
          <a:xfrm>
            <a:off x="2252084" y="1170132"/>
            <a:ext cx="7991043" cy="1323976"/>
          </a:xfrm>
          <a:prstGeom prst="rect">
            <a:avLst/>
          </a:prstGeom>
        </p:spPr>
      </p:pic>
      <p:sp>
        <p:nvSpPr>
          <p:cNvPr id="4" name="Rectangle 3">
            <a:extLst>
              <a:ext uri="{FF2B5EF4-FFF2-40B4-BE49-F238E27FC236}">
                <a16:creationId xmlns:a16="http://schemas.microsoft.com/office/drawing/2014/main" id="{A7B423F2-C6A6-405F-AF31-645DA9EE3C70}"/>
              </a:ext>
            </a:extLst>
          </p:cNvPr>
          <p:cNvSpPr/>
          <p:nvPr/>
        </p:nvSpPr>
        <p:spPr>
          <a:xfrm>
            <a:off x="2347217" y="445807"/>
            <a:ext cx="749756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Model Deployment/ Implementation</a:t>
            </a:r>
          </a:p>
        </p:txBody>
      </p:sp>
      <p:pic>
        <p:nvPicPr>
          <p:cNvPr id="6" name="Picture 5" descr="Graphical user interface&#10;&#10;Description automatically generated">
            <a:extLst>
              <a:ext uri="{FF2B5EF4-FFF2-40B4-BE49-F238E27FC236}">
                <a16:creationId xmlns:a16="http://schemas.microsoft.com/office/drawing/2014/main" id="{E72AE167-1044-4A5E-8C18-421E33B0B086}"/>
              </a:ext>
            </a:extLst>
          </p:cNvPr>
          <p:cNvPicPr>
            <a:picLocks noChangeAspect="1"/>
          </p:cNvPicPr>
          <p:nvPr/>
        </p:nvPicPr>
        <p:blipFill rotWithShape="1">
          <a:blip r:embed="rId3"/>
          <a:srcRect l="37348" t="30304" r="12197" b="26868"/>
          <a:stretch/>
        </p:blipFill>
        <p:spPr>
          <a:xfrm>
            <a:off x="397163" y="2633658"/>
            <a:ext cx="3907269" cy="1865633"/>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42DCEDC7-5DE5-4ABC-9CC1-6B28A06868B4}"/>
              </a:ext>
            </a:extLst>
          </p:cNvPr>
          <p:cNvPicPr>
            <a:picLocks noChangeAspect="1"/>
          </p:cNvPicPr>
          <p:nvPr/>
        </p:nvPicPr>
        <p:blipFill rotWithShape="1">
          <a:blip r:embed="rId4"/>
          <a:srcRect l="31212" t="30302" r="5228" b="21482"/>
          <a:stretch/>
        </p:blipFill>
        <p:spPr>
          <a:xfrm>
            <a:off x="7046060" y="2633658"/>
            <a:ext cx="4372252" cy="1865633"/>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1D24C3BA-5EF0-42AE-B162-928FECD0F61A}"/>
              </a:ext>
            </a:extLst>
          </p:cNvPr>
          <p:cNvPicPr>
            <a:picLocks noChangeAspect="1"/>
          </p:cNvPicPr>
          <p:nvPr/>
        </p:nvPicPr>
        <p:blipFill rotWithShape="1">
          <a:blip r:embed="rId5"/>
          <a:srcRect l="32045" t="29630" r="6591" b="27138"/>
          <a:stretch/>
        </p:blipFill>
        <p:spPr>
          <a:xfrm>
            <a:off x="3491102" y="4638841"/>
            <a:ext cx="4707671" cy="1865633"/>
          </a:xfrm>
          <a:prstGeom prst="rect">
            <a:avLst/>
          </a:prstGeom>
        </p:spPr>
      </p:pic>
    </p:spTree>
    <p:extLst>
      <p:ext uri="{BB962C8B-B14F-4D97-AF65-F5344CB8AC3E}">
        <p14:creationId xmlns:p14="http://schemas.microsoft.com/office/powerpoint/2010/main" val="26208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929607-243C-4DC1-88C1-34D00315F963}"/>
              </a:ext>
            </a:extLst>
          </p:cNvPr>
          <p:cNvSpPr/>
          <p:nvPr/>
        </p:nvSpPr>
        <p:spPr>
          <a:xfrm>
            <a:off x="4475203" y="547408"/>
            <a:ext cx="3241593"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EDA on NYC Taxi Trip</a:t>
            </a:r>
          </a:p>
        </p:txBody>
      </p:sp>
      <p:pic>
        <p:nvPicPr>
          <p:cNvPr id="6" name="Picture 5" descr="Text&#10;&#10;Description automatically generated">
            <a:extLst>
              <a:ext uri="{FF2B5EF4-FFF2-40B4-BE49-F238E27FC236}">
                <a16:creationId xmlns:a16="http://schemas.microsoft.com/office/drawing/2014/main" id="{D15E7A15-8DCB-4046-BF36-C6862025B56C}"/>
              </a:ext>
            </a:extLst>
          </p:cNvPr>
          <p:cNvPicPr>
            <a:picLocks noChangeAspect="1"/>
          </p:cNvPicPr>
          <p:nvPr/>
        </p:nvPicPr>
        <p:blipFill rotWithShape="1">
          <a:blip r:embed="rId2"/>
          <a:srcRect l="19453" t="41667" r="13438" b="18055"/>
          <a:stretch/>
        </p:blipFill>
        <p:spPr>
          <a:xfrm>
            <a:off x="459123" y="1509713"/>
            <a:ext cx="11271374" cy="3805237"/>
          </a:xfrm>
          <a:prstGeom prst="rect">
            <a:avLst/>
          </a:prstGeom>
        </p:spPr>
      </p:pic>
    </p:spTree>
    <p:extLst>
      <p:ext uri="{BB962C8B-B14F-4D97-AF65-F5344CB8AC3E}">
        <p14:creationId xmlns:p14="http://schemas.microsoft.com/office/powerpoint/2010/main" val="139220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BCF9777-8F72-4895-B7F1-B5BF1417FA7E}"/>
              </a:ext>
            </a:extLst>
          </p:cNvPr>
          <p:cNvPicPr>
            <a:picLocks noChangeAspect="1"/>
          </p:cNvPicPr>
          <p:nvPr/>
        </p:nvPicPr>
        <p:blipFill rotWithShape="1">
          <a:blip r:embed="rId2"/>
          <a:srcRect l="16093" t="26528" r="19453" b="18333"/>
          <a:stretch/>
        </p:blipFill>
        <p:spPr>
          <a:xfrm>
            <a:off x="1078040" y="933218"/>
            <a:ext cx="10035919" cy="4829407"/>
          </a:xfrm>
          <a:prstGeom prst="rect">
            <a:avLst/>
          </a:prstGeom>
        </p:spPr>
      </p:pic>
    </p:spTree>
    <p:extLst>
      <p:ext uri="{BB962C8B-B14F-4D97-AF65-F5344CB8AC3E}">
        <p14:creationId xmlns:p14="http://schemas.microsoft.com/office/powerpoint/2010/main" val="111546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application&#10;&#10;Description automatically generated">
            <a:extLst>
              <a:ext uri="{FF2B5EF4-FFF2-40B4-BE49-F238E27FC236}">
                <a16:creationId xmlns:a16="http://schemas.microsoft.com/office/drawing/2014/main" id="{17A9DBD3-DF9B-4CB9-8E58-50CA8DA374DD}"/>
              </a:ext>
            </a:extLst>
          </p:cNvPr>
          <p:cNvPicPr>
            <a:picLocks noChangeAspect="1"/>
          </p:cNvPicPr>
          <p:nvPr/>
        </p:nvPicPr>
        <p:blipFill rotWithShape="1">
          <a:blip r:embed="rId2"/>
          <a:srcRect l="16719" t="32361" r="13906" b="11945"/>
          <a:stretch/>
        </p:blipFill>
        <p:spPr>
          <a:xfrm>
            <a:off x="959725" y="1518082"/>
            <a:ext cx="10262142" cy="4634144"/>
          </a:xfrm>
          <a:prstGeom prst="rect">
            <a:avLst/>
          </a:prstGeom>
        </p:spPr>
      </p:pic>
      <p:sp>
        <p:nvSpPr>
          <p:cNvPr id="5" name="Rectangle 4">
            <a:extLst>
              <a:ext uri="{FF2B5EF4-FFF2-40B4-BE49-F238E27FC236}">
                <a16:creationId xmlns:a16="http://schemas.microsoft.com/office/drawing/2014/main" id="{0CD21A0D-5DC8-49AA-ADA2-358C4134F028}"/>
              </a:ext>
            </a:extLst>
          </p:cNvPr>
          <p:cNvSpPr/>
          <p:nvPr/>
        </p:nvSpPr>
        <p:spPr>
          <a:xfrm>
            <a:off x="3579307" y="457883"/>
            <a:ext cx="5357236" cy="646331"/>
          </a:xfrm>
          <a:prstGeom prst="rect">
            <a:avLst/>
          </a:prstGeom>
          <a:noFill/>
        </p:spPr>
        <p:txBody>
          <a:bodyPr wrap="none" lIns="91440" tIns="45720" rIns="91440" bIns="45720">
            <a:spAutoFit/>
          </a:bodyPr>
          <a:lstStyle/>
          <a:p>
            <a:pPr algn="l"/>
            <a:r>
              <a:rPr lang="en-IN" sz="3600" b="1" i="0" dirty="0">
                <a:solidFill>
                  <a:srgbClr val="000000"/>
                </a:solidFill>
                <a:effectLst/>
                <a:latin typeface="Helvetica Neue"/>
              </a:rPr>
              <a:t>Univariate Visualization</a:t>
            </a:r>
          </a:p>
        </p:txBody>
      </p:sp>
    </p:spTree>
    <p:extLst>
      <p:ext uri="{BB962C8B-B14F-4D97-AF65-F5344CB8AC3E}">
        <p14:creationId xmlns:p14="http://schemas.microsoft.com/office/powerpoint/2010/main" val="99216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D7928BE4-C6B5-48CD-B218-5C59D3333C2F}"/>
              </a:ext>
            </a:extLst>
          </p:cNvPr>
          <p:cNvPicPr>
            <a:picLocks noChangeAspect="1"/>
          </p:cNvPicPr>
          <p:nvPr/>
        </p:nvPicPr>
        <p:blipFill rotWithShape="1">
          <a:blip r:embed="rId2"/>
          <a:srcRect l="19514" t="23430" r="16772" b="4854"/>
          <a:stretch/>
        </p:blipFill>
        <p:spPr>
          <a:xfrm>
            <a:off x="1260628" y="417250"/>
            <a:ext cx="9464575" cy="5992428"/>
          </a:xfrm>
          <a:prstGeom prst="rect">
            <a:avLst/>
          </a:prstGeom>
        </p:spPr>
      </p:pic>
    </p:spTree>
    <p:extLst>
      <p:ext uri="{BB962C8B-B14F-4D97-AF65-F5344CB8AC3E}">
        <p14:creationId xmlns:p14="http://schemas.microsoft.com/office/powerpoint/2010/main" val="426076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1EA4E92-971A-4309-A39B-B0FB4ECE9182}"/>
              </a:ext>
            </a:extLst>
          </p:cNvPr>
          <p:cNvPicPr>
            <a:picLocks noChangeAspect="1"/>
          </p:cNvPicPr>
          <p:nvPr/>
        </p:nvPicPr>
        <p:blipFill rotWithShape="1">
          <a:blip r:embed="rId2"/>
          <a:srcRect l="12743" t="24725" r="9344" b="15210"/>
          <a:stretch/>
        </p:blipFill>
        <p:spPr>
          <a:xfrm>
            <a:off x="852256" y="1367161"/>
            <a:ext cx="10277052" cy="4456592"/>
          </a:xfrm>
          <a:prstGeom prst="rect">
            <a:avLst/>
          </a:prstGeom>
        </p:spPr>
      </p:pic>
    </p:spTree>
    <p:extLst>
      <p:ext uri="{BB962C8B-B14F-4D97-AF65-F5344CB8AC3E}">
        <p14:creationId xmlns:p14="http://schemas.microsoft.com/office/powerpoint/2010/main" val="291248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52C3764A-FE1F-4FE6-B712-14401CA82ED5}"/>
              </a:ext>
            </a:extLst>
          </p:cNvPr>
          <p:cNvPicPr>
            <a:picLocks noChangeAspect="1"/>
          </p:cNvPicPr>
          <p:nvPr/>
        </p:nvPicPr>
        <p:blipFill rotWithShape="1">
          <a:blip r:embed="rId2"/>
          <a:srcRect l="16020" t="35417" r="13568" b="5372"/>
          <a:stretch/>
        </p:blipFill>
        <p:spPr>
          <a:xfrm>
            <a:off x="822027" y="798990"/>
            <a:ext cx="10547946" cy="4989250"/>
          </a:xfrm>
          <a:prstGeom prst="rect">
            <a:avLst/>
          </a:prstGeom>
        </p:spPr>
      </p:pic>
    </p:spTree>
    <p:extLst>
      <p:ext uri="{BB962C8B-B14F-4D97-AF65-F5344CB8AC3E}">
        <p14:creationId xmlns:p14="http://schemas.microsoft.com/office/powerpoint/2010/main" val="177637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ACEE3B7-E515-475A-BFEC-D71EEA0CB7C6}"/>
              </a:ext>
            </a:extLst>
          </p:cNvPr>
          <p:cNvPicPr>
            <a:picLocks noChangeAspect="1"/>
          </p:cNvPicPr>
          <p:nvPr/>
        </p:nvPicPr>
        <p:blipFill rotWithShape="1">
          <a:blip r:embed="rId2"/>
          <a:srcRect l="22500" t="20584" r="26165" b="6019"/>
          <a:stretch/>
        </p:blipFill>
        <p:spPr>
          <a:xfrm>
            <a:off x="2461820" y="506192"/>
            <a:ext cx="7268359" cy="5845615"/>
          </a:xfrm>
          <a:prstGeom prst="rect">
            <a:avLst/>
          </a:prstGeom>
        </p:spPr>
      </p:pic>
    </p:spTree>
    <p:extLst>
      <p:ext uri="{BB962C8B-B14F-4D97-AF65-F5344CB8AC3E}">
        <p14:creationId xmlns:p14="http://schemas.microsoft.com/office/powerpoint/2010/main" val="98109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546951B-D57B-4D68-BC54-A974C7A1A661}"/>
              </a:ext>
            </a:extLst>
          </p:cNvPr>
          <p:cNvSpPr>
            <a:spLocks noGrp="1"/>
          </p:cNvSpPr>
          <p:nvPr>
            <p:ph type="title"/>
          </p:nvPr>
        </p:nvSpPr>
        <p:spPr>
          <a:xfrm>
            <a:off x="1066800" y="642594"/>
            <a:ext cx="10058400" cy="1371600"/>
          </a:xfrm>
        </p:spPr>
        <p:txBody>
          <a:bodyPr>
            <a:normAutofit/>
          </a:bodyPr>
          <a:lstStyle/>
          <a:p>
            <a:r>
              <a:rPr lang="en-US" sz="2400" b="0" i="0" dirty="0">
                <a:solidFill>
                  <a:srgbClr val="595858"/>
                </a:solidFill>
                <a:effectLst/>
                <a:latin typeface="roboto"/>
              </a:rPr>
              <a:t>Data science is a combination of data analysis, algorithmic development and technology in order to solve analytical problems. The main goal is a use of data to generate business value.</a:t>
            </a:r>
            <a:endParaRPr lang="en-US" sz="2400" dirty="0"/>
          </a:p>
        </p:txBody>
      </p:sp>
      <p:pic>
        <p:nvPicPr>
          <p:cNvPr id="7" name="Picture 6" descr="Graphical user interface, text, application&#10;&#10;Description automatically generated">
            <a:extLst>
              <a:ext uri="{FF2B5EF4-FFF2-40B4-BE49-F238E27FC236}">
                <a16:creationId xmlns:a16="http://schemas.microsoft.com/office/drawing/2014/main" id="{25D42826-4873-48E9-B412-FCD76A785B0F}"/>
              </a:ext>
            </a:extLst>
          </p:cNvPr>
          <p:cNvPicPr>
            <a:picLocks noChangeAspect="1"/>
          </p:cNvPicPr>
          <p:nvPr/>
        </p:nvPicPr>
        <p:blipFill rotWithShape="1">
          <a:blip r:embed="rId2"/>
          <a:srcRect l="40777" t="19935" r="18738" b="41359"/>
          <a:stretch/>
        </p:blipFill>
        <p:spPr>
          <a:xfrm>
            <a:off x="2516836" y="1982958"/>
            <a:ext cx="7381766" cy="3969786"/>
          </a:xfrm>
          <a:prstGeom prst="rect">
            <a:avLst/>
          </a:prstGeom>
          <a:noFill/>
        </p:spPr>
      </p:pic>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65944B7-9BC9-4C0D-B1E1-F87AEA6E0E73}"/>
              </a:ext>
            </a:extLst>
          </p:cNvPr>
          <p:cNvPicPr>
            <a:picLocks noChangeAspect="1"/>
          </p:cNvPicPr>
          <p:nvPr/>
        </p:nvPicPr>
        <p:blipFill rotWithShape="1">
          <a:blip r:embed="rId2"/>
          <a:srcRect l="18277" t="29773" r="11238" b="19612"/>
          <a:stretch/>
        </p:blipFill>
        <p:spPr>
          <a:xfrm>
            <a:off x="725313" y="1071978"/>
            <a:ext cx="11060672" cy="4467688"/>
          </a:xfrm>
          <a:prstGeom prst="rect">
            <a:avLst/>
          </a:prstGeom>
        </p:spPr>
      </p:pic>
    </p:spTree>
    <p:extLst>
      <p:ext uri="{BB962C8B-B14F-4D97-AF65-F5344CB8AC3E}">
        <p14:creationId xmlns:p14="http://schemas.microsoft.com/office/powerpoint/2010/main" val="413829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E285D-C545-43AA-BDC4-279CA38E479E}"/>
              </a:ext>
            </a:extLst>
          </p:cNvPr>
          <p:cNvPicPr>
            <a:picLocks noChangeAspect="1"/>
          </p:cNvPicPr>
          <p:nvPr/>
        </p:nvPicPr>
        <p:blipFill rotWithShape="1">
          <a:blip r:embed="rId2"/>
          <a:srcRect l="24248" t="18123" r="22888" b="6149"/>
          <a:stretch/>
        </p:blipFill>
        <p:spPr>
          <a:xfrm>
            <a:off x="1287262" y="923279"/>
            <a:ext cx="8331979" cy="5495278"/>
          </a:xfrm>
          <a:prstGeom prst="rect">
            <a:avLst/>
          </a:prstGeom>
        </p:spPr>
      </p:pic>
      <p:sp>
        <p:nvSpPr>
          <p:cNvPr id="8" name="Rectangle 7">
            <a:extLst>
              <a:ext uri="{FF2B5EF4-FFF2-40B4-BE49-F238E27FC236}">
                <a16:creationId xmlns:a16="http://schemas.microsoft.com/office/drawing/2014/main" id="{A61F7907-08B3-4F9C-9FFB-CF43DBC843B6}"/>
              </a:ext>
            </a:extLst>
          </p:cNvPr>
          <p:cNvSpPr/>
          <p:nvPr/>
        </p:nvSpPr>
        <p:spPr>
          <a:xfrm>
            <a:off x="2799461" y="304034"/>
            <a:ext cx="641553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Churn Prediction Logistic Regression</a:t>
            </a:r>
          </a:p>
        </p:txBody>
      </p:sp>
    </p:spTree>
    <p:extLst>
      <p:ext uri="{BB962C8B-B14F-4D97-AF65-F5344CB8AC3E}">
        <p14:creationId xmlns:p14="http://schemas.microsoft.com/office/powerpoint/2010/main" val="52627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C5A16D2-CF14-4537-AA9F-0A444D4AEF48}"/>
              </a:ext>
            </a:extLst>
          </p:cNvPr>
          <p:cNvPicPr>
            <a:picLocks noChangeAspect="1"/>
          </p:cNvPicPr>
          <p:nvPr/>
        </p:nvPicPr>
        <p:blipFill rotWithShape="1">
          <a:blip r:embed="rId2"/>
          <a:srcRect l="23956" t="25115" r="18301" b="6278"/>
          <a:stretch/>
        </p:blipFill>
        <p:spPr>
          <a:xfrm>
            <a:off x="1332770" y="583707"/>
            <a:ext cx="8514406" cy="5690586"/>
          </a:xfrm>
          <a:prstGeom prst="rect">
            <a:avLst/>
          </a:prstGeom>
        </p:spPr>
      </p:pic>
    </p:spTree>
    <p:extLst>
      <p:ext uri="{BB962C8B-B14F-4D97-AF65-F5344CB8AC3E}">
        <p14:creationId xmlns:p14="http://schemas.microsoft.com/office/powerpoint/2010/main" val="316203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C28153AC-839C-4656-A79D-EA1ADF63018D}"/>
              </a:ext>
            </a:extLst>
          </p:cNvPr>
          <p:cNvPicPr>
            <a:picLocks noChangeAspect="1"/>
          </p:cNvPicPr>
          <p:nvPr/>
        </p:nvPicPr>
        <p:blipFill rotWithShape="1">
          <a:blip r:embed="rId2"/>
          <a:srcRect l="37864" t="20194" r="9855" b="29191"/>
          <a:stretch/>
        </p:blipFill>
        <p:spPr>
          <a:xfrm>
            <a:off x="2255759" y="335015"/>
            <a:ext cx="8015704" cy="4365151"/>
          </a:xfrm>
          <a:prstGeom prst="rect">
            <a:avLst/>
          </a:prstGeom>
          <a:noFill/>
          <a:ln>
            <a:noFill/>
          </a:ln>
        </p:spPr>
      </p:pic>
      <p:sp>
        <p:nvSpPr>
          <p:cNvPr id="4" name="Rectangle 3">
            <a:extLst>
              <a:ext uri="{FF2B5EF4-FFF2-40B4-BE49-F238E27FC236}">
                <a16:creationId xmlns:a16="http://schemas.microsoft.com/office/drawing/2014/main" id="{85935423-66BB-494C-91FC-C640AF85D214}"/>
              </a:ext>
            </a:extLst>
          </p:cNvPr>
          <p:cNvSpPr/>
          <p:nvPr/>
        </p:nvSpPr>
        <p:spPr>
          <a:xfrm>
            <a:off x="881467" y="5124609"/>
            <a:ext cx="10020692" cy="646331"/>
          </a:xfrm>
          <a:prstGeom prst="rect">
            <a:avLst/>
          </a:prstGeom>
          <a:noFill/>
        </p:spPr>
        <p:txBody>
          <a:bodyPr wrap="none" lIns="91440" tIns="45720" rIns="91440" bIns="45720">
            <a:spAutoFit/>
          </a:bodyPr>
          <a:lstStyle/>
          <a:p>
            <a:pPr algn="ctr"/>
            <a:r>
              <a:rPr lang="en-US" b="0" i="0" dirty="0">
                <a:solidFill>
                  <a:srgbClr val="595858"/>
                </a:solidFill>
                <a:effectLst/>
                <a:latin typeface="roboto"/>
              </a:rPr>
              <a:t>Business analytics is mainly used to show the practical methodology followed by an organization</a:t>
            </a:r>
          </a:p>
          <a:p>
            <a:pPr algn="ctr"/>
            <a:r>
              <a:rPr lang="en-US" b="0" i="0" dirty="0">
                <a:solidFill>
                  <a:srgbClr val="595858"/>
                </a:solidFill>
                <a:effectLst/>
                <a:latin typeface="roboto"/>
              </a:rPr>
              <a:t> for exploring data to gain insights. The methodology focusses on statistical analysis of the data</a:t>
            </a:r>
            <a:r>
              <a:rPr lang="en-US" sz="1600" b="0" i="0" dirty="0">
                <a:solidFill>
                  <a:srgbClr val="595858"/>
                </a:solidFill>
                <a:effectLst/>
                <a:latin typeface="roboto"/>
              </a:rPr>
              <a:t>.</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140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84B26AEF-014E-472A-B045-E1E204D87DE8}"/>
              </a:ext>
            </a:extLst>
          </p:cNvPr>
          <p:cNvPicPr>
            <a:picLocks noChangeAspect="1"/>
          </p:cNvPicPr>
          <p:nvPr/>
        </p:nvPicPr>
        <p:blipFill rotWithShape="1">
          <a:blip r:embed="rId2"/>
          <a:srcRect l="31484" t="17639" r="1328" b="11945"/>
          <a:stretch/>
        </p:blipFill>
        <p:spPr>
          <a:xfrm>
            <a:off x="1419225" y="371919"/>
            <a:ext cx="10048781" cy="5924107"/>
          </a:xfrm>
          <a:prstGeom prst="rect">
            <a:avLst/>
          </a:prstGeom>
        </p:spPr>
      </p:pic>
    </p:spTree>
    <p:extLst>
      <p:ext uri="{BB962C8B-B14F-4D97-AF65-F5344CB8AC3E}">
        <p14:creationId xmlns:p14="http://schemas.microsoft.com/office/powerpoint/2010/main" val="365184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1CAEBE2-4F76-4330-9D6B-689A0B39A40C}"/>
              </a:ext>
            </a:extLst>
          </p:cNvPr>
          <p:cNvPicPr>
            <a:picLocks noChangeAspect="1"/>
          </p:cNvPicPr>
          <p:nvPr/>
        </p:nvPicPr>
        <p:blipFill rotWithShape="1">
          <a:blip r:embed="rId2"/>
          <a:srcRect l="33113" t="25393" r="15510" b="47917"/>
          <a:stretch/>
        </p:blipFill>
        <p:spPr>
          <a:xfrm>
            <a:off x="171633" y="1029810"/>
            <a:ext cx="6344577" cy="173244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2D0309D5-07BA-4B16-84CB-5FD6D52D18FC}"/>
              </a:ext>
            </a:extLst>
          </p:cNvPr>
          <p:cNvPicPr>
            <a:picLocks noChangeAspect="1"/>
          </p:cNvPicPr>
          <p:nvPr/>
        </p:nvPicPr>
        <p:blipFill rotWithShape="1">
          <a:blip r:embed="rId3"/>
          <a:srcRect l="33203" t="31111" r="7343" b="31806"/>
          <a:stretch/>
        </p:blipFill>
        <p:spPr>
          <a:xfrm>
            <a:off x="171632" y="2762250"/>
            <a:ext cx="6344577" cy="215590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1A5F5D0-6762-440A-A75C-AB1BA386E4D9}"/>
              </a:ext>
            </a:extLst>
          </p:cNvPr>
          <p:cNvPicPr>
            <a:picLocks noChangeAspect="1"/>
          </p:cNvPicPr>
          <p:nvPr/>
        </p:nvPicPr>
        <p:blipFill rotWithShape="1">
          <a:blip r:embed="rId4"/>
          <a:srcRect l="36172" t="30417" r="14233" b="31250"/>
          <a:stretch/>
        </p:blipFill>
        <p:spPr>
          <a:xfrm>
            <a:off x="6516211" y="1029810"/>
            <a:ext cx="5504156" cy="2018189"/>
          </a:xfrm>
          <a:prstGeom prst="rect">
            <a:avLst/>
          </a:prstGeom>
        </p:spPr>
      </p:pic>
      <p:sp>
        <p:nvSpPr>
          <p:cNvPr id="8" name="Rectangle 7">
            <a:extLst>
              <a:ext uri="{FF2B5EF4-FFF2-40B4-BE49-F238E27FC236}">
                <a16:creationId xmlns:a16="http://schemas.microsoft.com/office/drawing/2014/main" id="{8BC704D5-40FF-4180-9D3F-6E6704BACEB8}"/>
              </a:ext>
            </a:extLst>
          </p:cNvPr>
          <p:cNvSpPr/>
          <p:nvPr/>
        </p:nvSpPr>
        <p:spPr>
          <a:xfrm>
            <a:off x="2670650" y="353719"/>
            <a:ext cx="7205819"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Introduction to Predictive Modeling</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descr="Graphical user interface, text, application&#10;&#10;Description automatically generated">
            <a:extLst>
              <a:ext uri="{FF2B5EF4-FFF2-40B4-BE49-F238E27FC236}">
                <a16:creationId xmlns:a16="http://schemas.microsoft.com/office/drawing/2014/main" id="{E5E5FBED-DC0E-474E-BC90-9F138A64F62C}"/>
              </a:ext>
            </a:extLst>
          </p:cNvPr>
          <p:cNvPicPr>
            <a:picLocks noChangeAspect="1"/>
          </p:cNvPicPr>
          <p:nvPr/>
        </p:nvPicPr>
        <p:blipFill rotWithShape="1">
          <a:blip r:embed="rId5"/>
          <a:srcRect l="33204" t="33268" r="16262" b="31452"/>
          <a:stretch/>
        </p:blipFill>
        <p:spPr>
          <a:xfrm>
            <a:off x="6516209" y="3048000"/>
            <a:ext cx="5592933" cy="1870155"/>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47C3ECB-B185-43A0-822F-C030C1DBD3ED}"/>
              </a:ext>
            </a:extLst>
          </p:cNvPr>
          <p:cNvPicPr>
            <a:picLocks noChangeAspect="1"/>
          </p:cNvPicPr>
          <p:nvPr/>
        </p:nvPicPr>
        <p:blipFill rotWithShape="1">
          <a:blip r:embed="rId6"/>
          <a:srcRect l="34297" t="31715" r="15170" b="30294"/>
          <a:stretch/>
        </p:blipFill>
        <p:spPr>
          <a:xfrm>
            <a:off x="4154749" y="4427796"/>
            <a:ext cx="4722920" cy="1997232"/>
          </a:xfrm>
          <a:prstGeom prst="rect">
            <a:avLst/>
          </a:prstGeom>
        </p:spPr>
      </p:pic>
    </p:spTree>
    <p:extLst>
      <p:ext uri="{BB962C8B-B14F-4D97-AF65-F5344CB8AC3E}">
        <p14:creationId xmlns:p14="http://schemas.microsoft.com/office/powerpoint/2010/main" val="461928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280946E-31A1-4E83-B4ED-2E68CA68BDFC}"/>
              </a:ext>
            </a:extLst>
          </p:cNvPr>
          <p:cNvPicPr>
            <a:picLocks noChangeAspect="1"/>
          </p:cNvPicPr>
          <p:nvPr/>
        </p:nvPicPr>
        <p:blipFill rotWithShape="1">
          <a:blip r:embed="rId2"/>
          <a:srcRect l="35156" t="18195" r="12344" b="28472"/>
          <a:stretch/>
        </p:blipFill>
        <p:spPr>
          <a:xfrm>
            <a:off x="2388095" y="2228295"/>
            <a:ext cx="7269325" cy="4153901"/>
          </a:xfrm>
          <a:prstGeom prst="rect">
            <a:avLst/>
          </a:prstGeom>
        </p:spPr>
      </p:pic>
      <p:sp>
        <p:nvSpPr>
          <p:cNvPr id="4" name="Rectangle 3">
            <a:extLst>
              <a:ext uri="{FF2B5EF4-FFF2-40B4-BE49-F238E27FC236}">
                <a16:creationId xmlns:a16="http://schemas.microsoft.com/office/drawing/2014/main" id="{CA3D561B-8B36-4D5A-86B3-B69EF6C41360}"/>
              </a:ext>
            </a:extLst>
          </p:cNvPr>
          <p:cNvSpPr/>
          <p:nvPr/>
        </p:nvSpPr>
        <p:spPr>
          <a:xfrm>
            <a:off x="551853" y="404782"/>
            <a:ext cx="11088293"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Model Building(</a:t>
            </a:r>
            <a:r>
              <a:rPr lang="en-US" sz="4000" b="0" cap="none" spc="0" dirty="0">
                <a:ln w="0"/>
                <a:solidFill>
                  <a:schemeClr val="tx1"/>
                </a:solidFill>
                <a:effectLst>
                  <a:outerShdw blurRad="38100" dist="19050" dir="2700000" algn="tl" rotWithShape="0">
                    <a:schemeClr val="dk1">
                      <a:alpha val="40000"/>
                    </a:schemeClr>
                  </a:outerShdw>
                </a:effectLst>
              </a:rPr>
              <a:t>Machine Learning) Lifecycle</a:t>
            </a:r>
          </a:p>
        </p:txBody>
      </p:sp>
      <p:sp>
        <p:nvSpPr>
          <p:cNvPr id="5" name="Rectangle 4">
            <a:extLst>
              <a:ext uri="{FF2B5EF4-FFF2-40B4-BE49-F238E27FC236}">
                <a16:creationId xmlns:a16="http://schemas.microsoft.com/office/drawing/2014/main" id="{0A728150-8498-4CC3-8F82-128026DFE96E}"/>
              </a:ext>
            </a:extLst>
          </p:cNvPr>
          <p:cNvSpPr/>
          <p:nvPr/>
        </p:nvSpPr>
        <p:spPr>
          <a:xfrm>
            <a:off x="818225" y="1211703"/>
            <a:ext cx="10555548" cy="830997"/>
          </a:xfrm>
          <a:prstGeom prst="rect">
            <a:avLst/>
          </a:prstGeom>
          <a:noFill/>
        </p:spPr>
        <p:txBody>
          <a:bodyPr wrap="square" lIns="91440" tIns="45720" rIns="91440" bIns="45720">
            <a:spAutoFit/>
          </a:bodyPr>
          <a:lstStyle/>
          <a:p>
            <a:pPr algn="ctr"/>
            <a:r>
              <a:rPr lang="en-US" sz="1600" b="0" i="0" dirty="0">
                <a:solidFill>
                  <a:srgbClr val="595858"/>
                </a:solidFill>
                <a:effectLst/>
                <a:latin typeface="roboto"/>
              </a:rPr>
              <a:t>Machine Learning refers to the techniques involved in dealing with vast data in the most intelligent fashion (by developing algorithms) to derive actionable insights. In these techniques, we expect the algorithms to learn by itself without being explicitly programmed.</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6257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E3A5F09-2745-4EDD-83D1-5CCF6997875B}"/>
              </a:ext>
            </a:extLst>
          </p:cNvPr>
          <p:cNvPicPr>
            <a:picLocks noChangeAspect="1"/>
          </p:cNvPicPr>
          <p:nvPr/>
        </p:nvPicPr>
        <p:blipFill rotWithShape="1">
          <a:blip r:embed="rId2"/>
          <a:srcRect l="35782" t="44167" r="9608" b="50000"/>
          <a:stretch/>
        </p:blipFill>
        <p:spPr>
          <a:xfrm>
            <a:off x="931657" y="1562206"/>
            <a:ext cx="10143711" cy="609494"/>
          </a:xfrm>
          <a:prstGeom prst="rect">
            <a:avLst/>
          </a:prstGeom>
        </p:spPr>
      </p:pic>
      <p:sp>
        <p:nvSpPr>
          <p:cNvPr id="6" name="Rectangle 5">
            <a:extLst>
              <a:ext uri="{FF2B5EF4-FFF2-40B4-BE49-F238E27FC236}">
                <a16:creationId xmlns:a16="http://schemas.microsoft.com/office/drawing/2014/main" id="{EA73F85B-0198-45A4-A30F-CAD3C5DBE6CE}"/>
              </a:ext>
            </a:extLst>
          </p:cNvPr>
          <p:cNvSpPr/>
          <p:nvPr/>
        </p:nvSpPr>
        <p:spPr>
          <a:xfrm>
            <a:off x="3947562" y="685774"/>
            <a:ext cx="4687502"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Hypothesis Generation</a:t>
            </a:r>
          </a:p>
        </p:txBody>
      </p:sp>
      <p:pic>
        <p:nvPicPr>
          <p:cNvPr id="8" name="Picture 7" descr="Graphical user interface, text, application&#10;&#10;Description automatically generated">
            <a:extLst>
              <a:ext uri="{FF2B5EF4-FFF2-40B4-BE49-F238E27FC236}">
                <a16:creationId xmlns:a16="http://schemas.microsoft.com/office/drawing/2014/main" id="{B4879F30-0B41-4996-8C8B-C8CDFE34ED99}"/>
              </a:ext>
            </a:extLst>
          </p:cNvPr>
          <p:cNvPicPr>
            <a:picLocks noChangeAspect="1"/>
          </p:cNvPicPr>
          <p:nvPr/>
        </p:nvPicPr>
        <p:blipFill rotWithShape="1">
          <a:blip r:embed="rId3"/>
          <a:srcRect l="33204" t="29515" r="9490" b="31667"/>
          <a:stretch/>
        </p:blipFill>
        <p:spPr>
          <a:xfrm>
            <a:off x="931659" y="2171698"/>
            <a:ext cx="10143711" cy="3865117"/>
          </a:xfrm>
          <a:prstGeom prst="rect">
            <a:avLst/>
          </a:prstGeom>
        </p:spPr>
      </p:pic>
    </p:spTree>
    <p:extLst>
      <p:ext uri="{BB962C8B-B14F-4D97-AF65-F5344CB8AC3E}">
        <p14:creationId xmlns:p14="http://schemas.microsoft.com/office/powerpoint/2010/main" val="340055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CD3A6D6-5CF0-4156-BF52-05CC433B615B}"/>
              </a:ext>
            </a:extLst>
          </p:cNvPr>
          <p:cNvPicPr>
            <a:picLocks noChangeAspect="1"/>
          </p:cNvPicPr>
          <p:nvPr/>
        </p:nvPicPr>
        <p:blipFill rotWithShape="1">
          <a:blip r:embed="rId2"/>
          <a:srcRect l="43252" t="19159" r="17791" b="27120"/>
          <a:stretch/>
        </p:blipFill>
        <p:spPr>
          <a:xfrm>
            <a:off x="1669002" y="579309"/>
            <a:ext cx="8930936" cy="5699382"/>
          </a:xfrm>
          <a:prstGeom prst="rect">
            <a:avLst/>
          </a:prstGeom>
        </p:spPr>
      </p:pic>
    </p:spTree>
    <p:extLst>
      <p:ext uri="{BB962C8B-B14F-4D97-AF65-F5344CB8AC3E}">
        <p14:creationId xmlns:p14="http://schemas.microsoft.com/office/powerpoint/2010/main" val="228376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5A9BDC6C-7505-4D2B-9412-5909060EF5CB}"/>
              </a:ext>
            </a:extLst>
          </p:cNvPr>
          <p:cNvPicPr>
            <a:picLocks noChangeAspect="1"/>
          </p:cNvPicPr>
          <p:nvPr/>
        </p:nvPicPr>
        <p:blipFill rotWithShape="1">
          <a:blip r:embed="rId2"/>
          <a:srcRect l="33437" t="40555" r="8047" b="46251"/>
          <a:stretch/>
        </p:blipFill>
        <p:spPr>
          <a:xfrm>
            <a:off x="850164" y="2112884"/>
            <a:ext cx="10439399" cy="1127649"/>
          </a:xfrm>
          <a:prstGeom prst="rect">
            <a:avLst/>
          </a:prstGeom>
        </p:spPr>
      </p:pic>
      <p:sp>
        <p:nvSpPr>
          <p:cNvPr id="4" name="Rectangle 3">
            <a:extLst>
              <a:ext uri="{FF2B5EF4-FFF2-40B4-BE49-F238E27FC236}">
                <a16:creationId xmlns:a16="http://schemas.microsoft.com/office/drawing/2014/main" id="{56EC51F5-36D3-468D-8B2C-8097FDDC934A}"/>
              </a:ext>
            </a:extLst>
          </p:cNvPr>
          <p:cNvSpPr/>
          <p:nvPr/>
        </p:nvSpPr>
        <p:spPr>
          <a:xfrm>
            <a:off x="2456282" y="668018"/>
            <a:ext cx="7528023"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Data Exploration/ Transformation</a:t>
            </a:r>
          </a:p>
        </p:txBody>
      </p:sp>
      <p:pic>
        <p:nvPicPr>
          <p:cNvPr id="6" name="Picture 5" descr="Timeline&#10;&#10;Description automatically generated">
            <a:extLst>
              <a:ext uri="{FF2B5EF4-FFF2-40B4-BE49-F238E27FC236}">
                <a16:creationId xmlns:a16="http://schemas.microsoft.com/office/drawing/2014/main" id="{7E8E74F0-EC9B-4ED3-8B85-5BA2542C412D}"/>
              </a:ext>
            </a:extLst>
          </p:cNvPr>
          <p:cNvPicPr>
            <a:picLocks noChangeAspect="1"/>
          </p:cNvPicPr>
          <p:nvPr/>
        </p:nvPicPr>
        <p:blipFill rotWithShape="1">
          <a:blip r:embed="rId3"/>
          <a:srcRect l="29052" t="37931" r="3739" b="42913"/>
          <a:stretch/>
        </p:blipFill>
        <p:spPr>
          <a:xfrm>
            <a:off x="850164" y="3706428"/>
            <a:ext cx="10465535" cy="1677880"/>
          </a:xfrm>
          <a:prstGeom prst="rect">
            <a:avLst/>
          </a:prstGeom>
        </p:spPr>
      </p:pic>
    </p:spTree>
    <p:extLst>
      <p:ext uri="{BB962C8B-B14F-4D97-AF65-F5344CB8AC3E}">
        <p14:creationId xmlns:p14="http://schemas.microsoft.com/office/powerpoint/2010/main" val="28919121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TotalTime>
  <Words>149</Words>
  <Application>Microsoft Office PowerPoint</Application>
  <PresentationFormat>Widescreen</PresentationFormat>
  <Paragraphs>15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Century Gothic</vt:lpstr>
      <vt:lpstr>Garamond</vt:lpstr>
      <vt:lpstr>Helvetica Neue</vt:lpstr>
      <vt:lpstr>roboto</vt:lpstr>
      <vt:lpstr>SavonVTI</vt:lpstr>
      <vt:lpstr>Introduction to Data Science</vt:lpstr>
      <vt:lpstr>Data science is a combination of data analysis, algorithmic development and technology in order to solve analytical problems. The main goal is a use of data to generate business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shivani sharma</dc:creator>
  <cp:lastModifiedBy>shivani sharma</cp:lastModifiedBy>
  <cp:revision>17</cp:revision>
  <dcterms:created xsi:type="dcterms:W3CDTF">2020-10-27T02:25:21Z</dcterms:created>
  <dcterms:modified xsi:type="dcterms:W3CDTF">2020-10-27T08:17:50Z</dcterms:modified>
</cp:coreProperties>
</file>